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91" r:id="rId4"/>
    <p:sldId id="260" r:id="rId5"/>
    <p:sldId id="318" r:id="rId6"/>
    <p:sldId id="263" r:id="rId7"/>
    <p:sldId id="319" r:id="rId8"/>
    <p:sldId id="278" r:id="rId9"/>
    <p:sldId id="300" r:id="rId10"/>
    <p:sldId id="308" r:id="rId11"/>
    <p:sldId id="307" r:id="rId12"/>
    <p:sldId id="309" r:id="rId13"/>
    <p:sldId id="310" r:id="rId14"/>
    <p:sldId id="320" r:id="rId15"/>
    <p:sldId id="322" r:id="rId16"/>
    <p:sldId id="32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865" autoAdjust="0"/>
    <p:restoredTop sz="74545" autoAdjust="0"/>
  </p:normalViewPr>
  <p:slideViewPr>
    <p:cSldViewPr>
      <p:cViewPr varScale="1">
        <p:scale>
          <a:sx n="80" d="100"/>
          <a:sy n="80" d="100"/>
        </p:scale>
        <p:origin x="-90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1781D-3925-48AF-9CFA-6621C1C18A30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283DC-50A4-4B92-A4AF-A19EC3F50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VISION DEFINED</a:t>
            </a:r>
          </a:p>
          <a:p>
            <a:r>
              <a:rPr lang="en-US" dirty="0" smtClean="0"/>
              <a:t>Not a Plan </a:t>
            </a:r>
          </a:p>
          <a:p>
            <a:r>
              <a:rPr lang="en-US" dirty="0" smtClean="0"/>
              <a:t>Conceptual Elements for Planning</a:t>
            </a:r>
          </a:p>
          <a:p>
            <a:r>
              <a:rPr lang="en-US" dirty="0" smtClean="0"/>
              <a:t>	The Big</a:t>
            </a:r>
            <a:r>
              <a:rPr lang="en-US" baseline="0" dirty="0" smtClean="0"/>
              <a:t> Vision</a:t>
            </a:r>
            <a:endParaRPr lang="en-US" dirty="0" smtClean="0"/>
          </a:p>
          <a:p>
            <a:r>
              <a:rPr lang="en-US" dirty="0" smtClean="0"/>
              <a:t>Pre-Planning for Future Community Dialog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0070C0"/>
                </a:solidFill>
              </a:rPr>
              <a:t>Being ready when the opportunities</a:t>
            </a:r>
            <a:r>
              <a:rPr lang="en-US" baseline="0" dirty="0" smtClean="0">
                <a:solidFill>
                  <a:srgbClr val="0070C0"/>
                </a:solidFill>
              </a:rPr>
              <a:t> arise as they always do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Anticipating Future Needs</a:t>
            </a:r>
          </a:p>
          <a:p>
            <a:r>
              <a:rPr lang="en-US" dirty="0" smtClean="0"/>
              <a:t>Recognizing and Developing Character</a:t>
            </a:r>
          </a:p>
          <a:p>
            <a:r>
              <a:rPr lang="en-US" dirty="0" smtClean="0"/>
              <a:t>Establishing and Promoting a “Brand”</a:t>
            </a:r>
          </a:p>
          <a:p>
            <a:r>
              <a:rPr lang="en-US" dirty="0" smtClean="0"/>
              <a:t>Deciding What to Say “Yes” to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283DC-50A4-4B92-A4AF-A19EC3F504F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Streets</a:t>
            </a:r>
          </a:p>
          <a:p>
            <a:r>
              <a:rPr lang="en-US" dirty="0" smtClean="0"/>
              <a:t>	Improve</a:t>
            </a:r>
            <a:r>
              <a:rPr lang="en-US" baseline="0" dirty="0" smtClean="0"/>
              <a:t> Mobility [Englander]</a:t>
            </a:r>
          </a:p>
          <a:p>
            <a:r>
              <a:rPr lang="en-US" baseline="0" dirty="0" smtClean="0"/>
              <a:t>	Improve Active Transportation and Pedestrian Orientation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Enhance Community Aesthetics – The Window to Northridge</a:t>
            </a:r>
          </a:p>
          <a:p>
            <a:endParaRPr lang="en-US" baseline="0" dirty="0" smtClean="0"/>
          </a:p>
          <a:p>
            <a:r>
              <a:rPr lang="en-US" baseline="0" dirty="0" smtClean="0"/>
              <a:t>Create a Regional Destination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	CSUN as a Unique Asset, a market driver, point of pride, </a:t>
            </a:r>
          </a:p>
          <a:p>
            <a:r>
              <a:rPr lang="en-US" baseline="0" dirty="0" smtClean="0"/>
              <a:t>		The Valley’s Only Major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283DC-50A4-4B92-A4AF-A19EC3F504F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Streets</a:t>
            </a:r>
          </a:p>
          <a:p>
            <a:r>
              <a:rPr lang="en-US" dirty="0" smtClean="0"/>
              <a:t>	Improve</a:t>
            </a:r>
            <a:r>
              <a:rPr lang="en-US" baseline="0" dirty="0" smtClean="0"/>
              <a:t> Mobility [Englander]</a:t>
            </a:r>
          </a:p>
          <a:p>
            <a:r>
              <a:rPr lang="en-US" baseline="0" dirty="0" smtClean="0"/>
              <a:t>	Improve Active Transportation and Pedestrian Orientation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Enhance Community Aesthetics – The Window to Northridge</a:t>
            </a:r>
          </a:p>
          <a:p>
            <a:endParaRPr lang="en-US" baseline="0" dirty="0" smtClean="0"/>
          </a:p>
          <a:p>
            <a:r>
              <a:rPr lang="en-US" baseline="0" dirty="0" smtClean="0"/>
              <a:t>Create a Regional Destination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	CSUN as a Unique Asset, a market driver, point of pride, </a:t>
            </a:r>
          </a:p>
          <a:p>
            <a:r>
              <a:rPr lang="en-US" baseline="0" dirty="0" smtClean="0"/>
              <a:t>		The Valley’s Only Major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283DC-50A4-4B92-A4AF-A19EC3F504F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Streets</a:t>
            </a:r>
          </a:p>
          <a:p>
            <a:r>
              <a:rPr lang="en-US" dirty="0" smtClean="0"/>
              <a:t>	Improve</a:t>
            </a:r>
            <a:r>
              <a:rPr lang="en-US" baseline="0" dirty="0" smtClean="0"/>
              <a:t> Mobility [Englander]</a:t>
            </a:r>
          </a:p>
          <a:p>
            <a:r>
              <a:rPr lang="en-US" baseline="0" dirty="0" smtClean="0"/>
              <a:t>	Improve Active Transportation and Pedestrian Orientation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Enhance Community Aesthetics – The Window to Northridge</a:t>
            </a:r>
          </a:p>
          <a:p>
            <a:endParaRPr lang="en-US" baseline="0" dirty="0" smtClean="0"/>
          </a:p>
          <a:p>
            <a:r>
              <a:rPr lang="en-US" baseline="0" dirty="0" smtClean="0"/>
              <a:t>Create a Regional Destination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	CSUN as a Unique Asset, a market driver, point of pride, </a:t>
            </a:r>
          </a:p>
          <a:p>
            <a:r>
              <a:rPr lang="en-US" baseline="0" dirty="0" smtClean="0"/>
              <a:t>		The Valley’s Only Major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283DC-50A4-4B92-A4AF-A19EC3F504F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283DC-50A4-4B92-A4AF-A19EC3F504F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283DC-50A4-4B92-A4AF-A19EC3F504F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VISION DEFINED</a:t>
            </a:r>
          </a:p>
          <a:p>
            <a:r>
              <a:rPr lang="en-US" dirty="0" smtClean="0"/>
              <a:t>Not a Plan </a:t>
            </a:r>
          </a:p>
          <a:p>
            <a:r>
              <a:rPr lang="en-US" dirty="0" smtClean="0"/>
              <a:t>Conceptual Elements for Planning</a:t>
            </a:r>
          </a:p>
          <a:p>
            <a:r>
              <a:rPr lang="en-US" dirty="0" smtClean="0"/>
              <a:t>	The Big</a:t>
            </a:r>
            <a:r>
              <a:rPr lang="en-US" baseline="0" dirty="0" smtClean="0"/>
              <a:t> Vision</a:t>
            </a:r>
            <a:endParaRPr lang="en-US" dirty="0" smtClean="0"/>
          </a:p>
          <a:p>
            <a:r>
              <a:rPr lang="en-US" dirty="0" smtClean="0"/>
              <a:t>Pre-Planning for Future Community Dialog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0070C0"/>
                </a:solidFill>
              </a:rPr>
              <a:t>Being ready when the opportunities</a:t>
            </a:r>
            <a:r>
              <a:rPr lang="en-US" baseline="0" dirty="0" smtClean="0">
                <a:solidFill>
                  <a:srgbClr val="0070C0"/>
                </a:solidFill>
              </a:rPr>
              <a:t> arise as they always do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Anticipating Future Needs</a:t>
            </a:r>
          </a:p>
          <a:p>
            <a:r>
              <a:rPr lang="en-US" dirty="0" smtClean="0"/>
              <a:t>Recognizing and Developing Character</a:t>
            </a:r>
          </a:p>
          <a:p>
            <a:r>
              <a:rPr lang="en-US" dirty="0" smtClean="0"/>
              <a:t>Establishing and Promoting a “Brand”</a:t>
            </a:r>
          </a:p>
          <a:p>
            <a:r>
              <a:rPr lang="en-US" dirty="0" smtClean="0"/>
              <a:t>Deciding What to Say “Yes” to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283DC-50A4-4B92-A4AF-A19EC3F504F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Regional Perspective</a:t>
            </a:r>
          </a:p>
          <a:p>
            <a:r>
              <a:rPr lang="en-US" dirty="0" smtClean="0"/>
              <a:t>Connecting Infrastructure &amp; Transportation</a:t>
            </a:r>
          </a:p>
          <a:p>
            <a:r>
              <a:rPr lang="en-US" dirty="0" smtClean="0"/>
              <a:t>Marketplace Analysis - Regional Context</a:t>
            </a:r>
          </a:p>
          <a:p>
            <a:r>
              <a:rPr lang="en-US" dirty="0" smtClean="0"/>
              <a:t>Competitive Advantages</a:t>
            </a:r>
          </a:p>
          <a:p>
            <a:r>
              <a:rPr lang="en-US" dirty="0" smtClean="0"/>
              <a:t>Quality of Life Comparisons</a:t>
            </a:r>
          </a:p>
          <a:p>
            <a:r>
              <a:rPr lang="en-US" dirty="0" smtClean="0"/>
              <a:t>Access to Amenities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283DC-50A4-4B92-A4AF-A19EC3F504F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283DC-50A4-4B92-A4AF-A19EC3F504F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the Community is Seen</a:t>
            </a:r>
          </a:p>
          <a:p>
            <a:r>
              <a:rPr lang="en-US" dirty="0" smtClean="0"/>
              <a:t>Mostly in the General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283DC-50A4-4B92-A4AF-A19EC3F504F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the Community is Seen</a:t>
            </a:r>
          </a:p>
          <a:p>
            <a:r>
              <a:rPr lang="en-US" dirty="0" smtClean="0"/>
              <a:t>Mostly in the General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283DC-50A4-4B92-A4AF-A19EC3F504F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Northridge Community Plan</a:t>
            </a:r>
          </a:p>
          <a:p>
            <a:r>
              <a:rPr lang="en-US" dirty="0" smtClean="0"/>
              <a:t>	Regional Perspective</a:t>
            </a:r>
          </a:p>
          <a:p>
            <a:r>
              <a:rPr lang="en-US" dirty="0" smtClean="0"/>
              <a:t>	Adjacent Zoning</a:t>
            </a:r>
          </a:p>
          <a:p>
            <a:r>
              <a:rPr lang="en-US" dirty="0" smtClean="0"/>
              <a:t>		Commercial</a:t>
            </a:r>
          </a:p>
          <a:p>
            <a:r>
              <a:rPr lang="en-US" dirty="0" smtClean="0"/>
              <a:t>		Industrial</a:t>
            </a:r>
          </a:p>
          <a:p>
            <a:r>
              <a:rPr lang="en-US" dirty="0" smtClean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283DC-50A4-4B92-A4AF-A19EC3F504F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Streets</a:t>
            </a:r>
          </a:p>
          <a:p>
            <a:r>
              <a:rPr lang="en-US" dirty="0" smtClean="0"/>
              <a:t>	Improve</a:t>
            </a:r>
            <a:r>
              <a:rPr lang="en-US" baseline="0" dirty="0" smtClean="0"/>
              <a:t> Mobility [Englander]</a:t>
            </a:r>
          </a:p>
          <a:p>
            <a:r>
              <a:rPr lang="en-US" baseline="0" dirty="0" smtClean="0"/>
              <a:t>	Improve Active Transportation and Pedestrian Orientation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Enhance Community Aesthetics – The Window to Northridge</a:t>
            </a:r>
          </a:p>
          <a:p>
            <a:endParaRPr lang="en-US" baseline="0" dirty="0" smtClean="0"/>
          </a:p>
          <a:p>
            <a:r>
              <a:rPr lang="en-US" baseline="0" dirty="0" smtClean="0"/>
              <a:t>Create a Regional Destination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	CSUN as a Unique Asset, a market driver, point of pride, </a:t>
            </a:r>
          </a:p>
          <a:p>
            <a:r>
              <a:rPr lang="en-US" baseline="0" dirty="0" smtClean="0"/>
              <a:t>		The Valley’s Only Major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283DC-50A4-4B92-A4AF-A19EC3F504F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Streets</a:t>
            </a:r>
          </a:p>
          <a:p>
            <a:r>
              <a:rPr lang="en-US" dirty="0" smtClean="0"/>
              <a:t>	Improve</a:t>
            </a:r>
            <a:r>
              <a:rPr lang="en-US" baseline="0" dirty="0" smtClean="0"/>
              <a:t> Mobility [Englander]</a:t>
            </a:r>
          </a:p>
          <a:p>
            <a:r>
              <a:rPr lang="en-US" baseline="0" dirty="0" smtClean="0"/>
              <a:t>	Improve Active Transportation and Pedestrian Orientation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Enhance Community Aesthetics – The Window to Northridge</a:t>
            </a:r>
          </a:p>
          <a:p>
            <a:endParaRPr lang="en-US" baseline="0" dirty="0" smtClean="0"/>
          </a:p>
          <a:p>
            <a:r>
              <a:rPr lang="en-US" baseline="0" dirty="0" smtClean="0"/>
              <a:t>Create a Regional Destination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	CSUN as a Unique Asset, a market driver, point of pride, </a:t>
            </a:r>
          </a:p>
          <a:p>
            <a:r>
              <a:rPr lang="en-US" baseline="0" dirty="0" smtClean="0"/>
              <a:t>		The Valley’s Only Major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283DC-50A4-4B92-A4AF-A19EC3F504F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DE11-1F28-4FC3-927E-813464366765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E1BE-E631-4107-ABDA-355895F51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DE11-1F28-4FC3-927E-813464366765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E1BE-E631-4107-ABDA-355895F51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DE11-1F28-4FC3-927E-813464366765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E1BE-E631-4107-ABDA-355895F51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Clr>
                <a:schemeClr val="accent3">
                  <a:lumMod val="75000"/>
                </a:schemeClr>
              </a:buClr>
              <a:buFont typeface="Wingdings" pitchFamily="2" charset="2"/>
              <a:buChar char="n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DE11-1F28-4FC3-927E-813464366765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E1BE-E631-4107-ABDA-355895F51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DE11-1F28-4FC3-927E-813464366765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E1BE-E631-4107-ABDA-355895F51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DE11-1F28-4FC3-927E-813464366765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E1BE-E631-4107-ABDA-355895F51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DE11-1F28-4FC3-927E-813464366765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E1BE-E631-4107-ABDA-355895F51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DE11-1F28-4FC3-927E-813464366765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E1BE-E631-4107-ABDA-355895F51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DE11-1F28-4FC3-927E-813464366765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E1BE-E631-4107-ABDA-355895F51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DE11-1F28-4FC3-927E-813464366765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E1BE-E631-4107-ABDA-355895F51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DE11-1F28-4FC3-927E-813464366765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E1BE-E631-4107-ABDA-355895F51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3DE11-1F28-4FC3-927E-813464366765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0E1BE-E631-4107-ABDA-355895F51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Presentation to the Community</a:t>
            </a:r>
          </a:p>
          <a:p>
            <a:r>
              <a:rPr lang="en-US" dirty="0" smtClean="0"/>
              <a:t>And Stakeholders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Final-PPT-Cover-Sl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19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University Village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371600"/>
            <a:ext cx="7696200" cy="5029200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defRPr/>
            </a:pPr>
            <a:r>
              <a:rPr lang="en-US" dirty="0" smtClean="0"/>
              <a:t>Stretch of the Reseda Boulevard corridor adjacent to Cal State University Northridge</a:t>
            </a:r>
          </a:p>
          <a:p>
            <a:pPr marL="571500" indent="-571500">
              <a:defRPr/>
            </a:pPr>
            <a:r>
              <a:rPr lang="en-US" dirty="0" smtClean="0"/>
              <a:t>Generally recognized as Northridge’s town center. </a:t>
            </a:r>
          </a:p>
          <a:p>
            <a:pPr marL="571500" indent="-571500">
              <a:defRPr/>
            </a:pPr>
            <a:r>
              <a:rPr lang="en-US" dirty="0" smtClean="0"/>
              <a:t>Logical choice for a mixed-use, pedestrian-, and transit-oriented district. </a:t>
            </a:r>
          </a:p>
          <a:p>
            <a:pPr marL="571500" indent="-571500">
              <a:defRPr/>
            </a:pPr>
            <a:r>
              <a:rPr lang="en-US" dirty="0" smtClean="0"/>
              <a:t>Develop key intersections as gateways to Northridge and CSUN</a:t>
            </a:r>
          </a:p>
          <a:p>
            <a:pPr marL="571500" indent="-571500">
              <a:defRPr/>
            </a:pPr>
            <a:r>
              <a:rPr lang="en-US" dirty="0" smtClean="0"/>
              <a:t>Dining and open spaces a short walk from the Valley Performing Arts Center</a:t>
            </a:r>
          </a:p>
          <a:p>
            <a:pPr marL="571500" indent="-571500">
              <a:defRPr/>
            </a:pPr>
            <a:r>
              <a:rPr lang="en-US" dirty="0" smtClean="0"/>
              <a:t>A one-of-a-kind pedestrian-oriented arts and theatre district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Historic Old Town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295400"/>
            <a:ext cx="7696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Ideally suited for public-private partnerships and the development of a vertically mixed-use area</a:t>
            </a:r>
          </a:p>
          <a:p>
            <a:r>
              <a:rPr lang="en-US" dirty="0" smtClean="0"/>
              <a:t>Housing and a full array of local amenities</a:t>
            </a:r>
          </a:p>
          <a:p>
            <a:r>
              <a:rPr lang="en-US" dirty="0" smtClean="0"/>
              <a:t>Metrolink station and transportation center provide an added incentive </a:t>
            </a:r>
          </a:p>
          <a:p>
            <a:r>
              <a:rPr lang="en-US" dirty="0" smtClean="0"/>
              <a:t>Situate housing near the Parthenia and Reseda Boulevard intersection.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Healthy Living Campus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295400"/>
            <a:ext cx="7696200" cy="502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Area is anchored by Northridge Hospital Medical Center </a:t>
            </a:r>
          </a:p>
          <a:p>
            <a:pPr>
              <a:defRPr/>
            </a:pPr>
            <a:r>
              <a:rPr lang="en-US" dirty="0" smtClean="0"/>
              <a:t>A medical, healthcare  business and professional district </a:t>
            </a:r>
          </a:p>
          <a:p>
            <a:pPr>
              <a:defRPr/>
            </a:pPr>
            <a:r>
              <a:rPr lang="en-US" dirty="0" smtClean="0"/>
              <a:t>In the vicinity of the Roscoe and Reseda Boulevards intersection</a:t>
            </a:r>
          </a:p>
          <a:p>
            <a:pPr>
              <a:defRPr/>
            </a:pPr>
            <a:r>
              <a:rPr lang="en-US" dirty="0" smtClean="0"/>
              <a:t>Seeking Categorical “Children’s Hospital” Status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Uptown Northridge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371600"/>
            <a:ext cx="7696200" cy="50292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dirty="0" smtClean="0"/>
              <a:t>Lower intensity area </a:t>
            </a:r>
          </a:p>
          <a:p>
            <a:pPr lvl="0">
              <a:defRPr/>
            </a:pPr>
            <a:r>
              <a:rPr lang="en-US" dirty="0" smtClean="0"/>
              <a:t>Mix of multi-family housing units MFHU and commercial uses</a:t>
            </a:r>
          </a:p>
          <a:p>
            <a:pPr lvl="0">
              <a:defRPr/>
            </a:pPr>
            <a:r>
              <a:rPr lang="en-US" dirty="0" smtClean="0"/>
              <a:t>Area is suitable for a more horizontal mixed-use transition</a:t>
            </a:r>
          </a:p>
          <a:p>
            <a:pPr lvl="0">
              <a:defRPr/>
            </a:pPr>
            <a:r>
              <a:rPr lang="en-US" dirty="0" smtClean="0"/>
              <a:t>Accommodate RHNA requirements to accommodate housing growth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Implementation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Respond to Opportunities as they Arise</a:t>
            </a:r>
          </a:p>
          <a:p>
            <a:r>
              <a:rPr lang="en-US" dirty="0" smtClean="0"/>
              <a:t>Direct Resources to Priorities as Developed</a:t>
            </a:r>
          </a:p>
          <a:p>
            <a:r>
              <a:rPr lang="en-US" dirty="0" smtClean="0"/>
              <a:t>Inform the Debate to Guide Policy Decisions</a:t>
            </a:r>
          </a:p>
          <a:p>
            <a:r>
              <a:rPr lang="en-US" dirty="0" smtClean="0"/>
              <a:t>Intervene in Constructive Ways</a:t>
            </a:r>
          </a:p>
          <a:p>
            <a:r>
              <a:rPr lang="en-US" dirty="0" smtClean="0"/>
              <a:t>Use the Vision as a Tool to Attract Investment</a:t>
            </a:r>
          </a:p>
          <a:p>
            <a:r>
              <a:rPr lang="en-US" dirty="0" smtClean="0"/>
              <a:t>Keep the Vision and Process Alive and Current</a:t>
            </a:r>
          </a:p>
          <a:p>
            <a:r>
              <a:rPr lang="en-US" dirty="0" smtClean="0"/>
              <a:t>Adapt to Changing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528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Outreach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4" descr="DN-Northridge-P1-8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28600"/>
            <a:ext cx="2897481" cy="5867400"/>
          </a:xfrm>
          <a:prstGeom prst="rect">
            <a:avLst/>
          </a:prstGeom>
        </p:spPr>
      </p:pic>
      <p:pic>
        <p:nvPicPr>
          <p:cNvPr id="6" name="Picture 5" descr="DNEditori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381000"/>
            <a:ext cx="2514600" cy="3344418"/>
          </a:xfrm>
          <a:prstGeom prst="rect">
            <a:avLst/>
          </a:prstGeom>
        </p:spPr>
      </p:pic>
      <p:pic>
        <p:nvPicPr>
          <p:cNvPr id="7" name="Picture 6" descr="DN-Futu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1371600"/>
            <a:ext cx="2743200" cy="3113532"/>
          </a:xfrm>
          <a:prstGeom prst="rect">
            <a:avLst/>
          </a:prstGeom>
        </p:spPr>
      </p:pic>
      <p:pic>
        <p:nvPicPr>
          <p:cNvPr id="8" name="Picture 7" descr="Counci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7800" y="4191000"/>
            <a:ext cx="3276600" cy="2319833"/>
          </a:xfrm>
          <a:prstGeom prst="rect">
            <a:avLst/>
          </a:prstGeom>
        </p:spPr>
      </p:pic>
      <p:pic>
        <p:nvPicPr>
          <p:cNvPr id="9" name="Picture 8" descr="PPT-Websit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399" y="4495800"/>
            <a:ext cx="2992147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Presentation to the Community</a:t>
            </a:r>
          </a:p>
          <a:p>
            <a:r>
              <a:rPr lang="en-US" dirty="0" smtClean="0"/>
              <a:t>And Stakeholders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Final-PPT-Cover-Sl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19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6962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Not a Plan – Keep it in Context </a:t>
            </a:r>
          </a:p>
          <a:p>
            <a:r>
              <a:rPr lang="en-US" dirty="0" smtClean="0"/>
              <a:t>Conceptual Elements for Planning</a:t>
            </a:r>
          </a:p>
          <a:p>
            <a:r>
              <a:rPr lang="en-US" dirty="0" smtClean="0"/>
              <a:t>Pre-Planning for Future Community Dialog</a:t>
            </a:r>
          </a:p>
          <a:p>
            <a:r>
              <a:rPr lang="en-US" dirty="0" smtClean="0"/>
              <a:t>Avoiding Chaos</a:t>
            </a:r>
          </a:p>
          <a:p>
            <a:r>
              <a:rPr lang="en-US" dirty="0" smtClean="0"/>
              <a:t>Anticipating Future Needs</a:t>
            </a:r>
          </a:p>
          <a:p>
            <a:r>
              <a:rPr lang="en-US" dirty="0" smtClean="0"/>
              <a:t>Recognizing and Developing Character</a:t>
            </a:r>
          </a:p>
          <a:p>
            <a:r>
              <a:rPr lang="en-US" dirty="0" smtClean="0"/>
              <a:t>Establishing and Promoting a “Brand”</a:t>
            </a:r>
          </a:p>
          <a:p>
            <a:r>
              <a:rPr lang="en-US" dirty="0" smtClean="0"/>
              <a:t>Deciding What to Say “Yes” to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Vision Goals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Community Branding and Identity</a:t>
            </a:r>
          </a:p>
          <a:p>
            <a:r>
              <a:rPr lang="en-US" dirty="0" smtClean="0"/>
              <a:t>Needs Assessed</a:t>
            </a:r>
          </a:p>
          <a:p>
            <a:r>
              <a:rPr lang="en-US" dirty="0" smtClean="0"/>
              <a:t>Assets Inventoried and Evaluated</a:t>
            </a:r>
          </a:p>
          <a:p>
            <a:r>
              <a:rPr lang="en-US" dirty="0" smtClean="0"/>
              <a:t>Areas of Opportunity Identified</a:t>
            </a:r>
          </a:p>
          <a:p>
            <a:r>
              <a:rPr lang="en-US" dirty="0" smtClean="0"/>
              <a:t>Implementable Strategies Developed</a:t>
            </a:r>
          </a:p>
          <a:p>
            <a:r>
              <a:rPr lang="en-US" dirty="0" smtClean="0"/>
              <a:t>Best Practices and Tools Identified</a:t>
            </a:r>
          </a:p>
          <a:p>
            <a:r>
              <a:rPr lang="en-US" dirty="0" smtClean="0"/>
              <a:t>Map the Community’s Future as </a:t>
            </a:r>
            <a:br>
              <a:rPr lang="en-US" dirty="0" smtClean="0"/>
            </a:br>
            <a:r>
              <a:rPr lang="en-US" i="1" dirty="0" smtClean="0"/>
              <a:t>a great place to live, work, play and learn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Perspective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600200"/>
            <a:ext cx="7543800" cy="4525963"/>
          </a:xfrm>
        </p:spPr>
        <p:txBody>
          <a:bodyPr/>
          <a:lstStyle/>
          <a:p>
            <a:r>
              <a:rPr lang="en-US" i="1" dirty="0" smtClean="0"/>
              <a:t>Vision2020 San Fernando Valley</a:t>
            </a:r>
            <a:r>
              <a:rPr lang="en-US" dirty="0" smtClean="0"/>
              <a:t> - 2001</a:t>
            </a:r>
          </a:p>
          <a:p>
            <a:r>
              <a:rPr lang="en-US" dirty="0" smtClean="0"/>
              <a:t>15 General Community Indicators</a:t>
            </a:r>
          </a:p>
          <a:p>
            <a:r>
              <a:rPr lang="en-US" dirty="0" smtClean="0"/>
              <a:t>Initial Target Categories</a:t>
            </a:r>
          </a:p>
          <a:p>
            <a:r>
              <a:rPr lang="en-US" dirty="0" smtClean="0"/>
              <a:t>Deferred Categories</a:t>
            </a:r>
          </a:p>
          <a:p>
            <a:r>
              <a:rPr lang="en-US" dirty="0" smtClean="0"/>
              <a:t>Sustainable Communities</a:t>
            </a:r>
          </a:p>
          <a:p>
            <a:r>
              <a:rPr lang="en-US" dirty="0" smtClean="0"/>
              <a:t>Town Centers</a:t>
            </a:r>
          </a:p>
          <a:p>
            <a:r>
              <a:rPr lang="en-US" dirty="0" smtClean="0"/>
              <a:t>Mobility and Circulation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Northridge Vision Campaign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Must be Organic – Reflective of Community</a:t>
            </a:r>
          </a:p>
          <a:p>
            <a:r>
              <a:rPr lang="en-US" dirty="0" smtClean="0"/>
              <a:t>Unique Demographics and Culture</a:t>
            </a:r>
          </a:p>
          <a:p>
            <a:r>
              <a:rPr lang="en-US" dirty="0" smtClean="0"/>
              <a:t>Must be Realistic — Attainable and Scaled</a:t>
            </a:r>
          </a:p>
          <a:p>
            <a:r>
              <a:rPr lang="en-US" dirty="0" smtClean="0"/>
              <a:t>Must be Sustainable — Future Support</a:t>
            </a:r>
          </a:p>
          <a:p>
            <a:r>
              <a:rPr lang="en-US" dirty="0" smtClean="0"/>
              <a:t>Must be Positive – Proactive vs. Reactive</a:t>
            </a:r>
          </a:p>
          <a:p>
            <a:r>
              <a:rPr lang="en-US" dirty="0" smtClean="0"/>
              <a:t>Broad Stakeholder Support</a:t>
            </a:r>
          </a:p>
          <a:p>
            <a:r>
              <a:rPr lang="en-US" dirty="0" smtClean="0"/>
              <a:t>Balance Regulation and  Entitlement Options</a:t>
            </a:r>
          </a:p>
          <a:p>
            <a:r>
              <a:rPr lang="en-US" dirty="0" smtClean="0"/>
              <a:t>Provide Reliable Support for “Vision-Friendly” Projects and Initiatives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Defining the Northridge Community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371600"/>
            <a:ext cx="3962400" cy="49529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Northridge is home to over 80,000 residents</a:t>
            </a:r>
          </a:p>
          <a:p>
            <a:r>
              <a:rPr lang="en-US" dirty="0" smtClean="0"/>
              <a:t>Located in the geographic San Fernando Valley</a:t>
            </a:r>
          </a:p>
          <a:p>
            <a:r>
              <a:rPr lang="en-US" dirty="0" smtClean="0"/>
              <a:t>An urban-suburban region of nearly two million</a:t>
            </a:r>
          </a:p>
          <a:p>
            <a:r>
              <a:rPr lang="en-US" dirty="0" smtClean="0"/>
              <a:t>Geologically defined by mountain ranges on all sides</a:t>
            </a:r>
          </a:p>
          <a:p>
            <a:r>
              <a:rPr lang="en-US" dirty="0" smtClean="0"/>
              <a:t>One of 82 communities in the City of Los Angeles</a:t>
            </a:r>
          </a:p>
          <a:p>
            <a:r>
              <a:rPr lang="en-US" dirty="0" smtClean="0"/>
              <a:t>CSUN students and Faculty</a:t>
            </a:r>
          </a:p>
          <a:p>
            <a:r>
              <a:rPr lang="en-US" dirty="0" smtClean="0"/>
              <a:t>Residents tend to be older</a:t>
            </a:r>
          </a:p>
          <a:p>
            <a:r>
              <a:rPr lang="en-US" dirty="0" smtClean="0"/>
              <a:t>Residents tend to appreciate living  the Valley</a:t>
            </a:r>
          </a:p>
          <a:p>
            <a:r>
              <a:rPr lang="en-US" dirty="0" smtClean="0"/>
              <a:t>High ratio of owner-occupied housing</a:t>
            </a:r>
          </a:p>
        </p:txBody>
      </p:sp>
      <p:pic>
        <p:nvPicPr>
          <p:cNvPr id="6" name="Picture 3" descr="D:\Northridge Vision\Graphics and Logos\MapNorthridgeCommunityPlanWork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00200"/>
            <a:ext cx="430361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Defining the Northridge Community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3" descr="D:\Northridge Vision\Graphics and Logos\MapNorthridgeCommunityPlanWork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00200"/>
            <a:ext cx="4303610" cy="4525963"/>
          </a:xfrm>
          <a:prstGeom prst="rect">
            <a:avLst/>
          </a:prstGeom>
          <a:noFill/>
        </p:spPr>
      </p:pic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533400" y="1676400"/>
            <a:ext cx="3657600" cy="5334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Newer arrivals are a more diverse group</a:t>
            </a:r>
          </a:p>
          <a:p>
            <a:r>
              <a:rPr lang="en-US" dirty="0" smtClean="0"/>
              <a:t>Many are first-generation Latin or Asian immigrants </a:t>
            </a:r>
          </a:p>
          <a:p>
            <a:r>
              <a:rPr lang="en-US" dirty="0" smtClean="0"/>
              <a:t>At 14 %, Hispanic population is less than the Valley at 42%</a:t>
            </a:r>
          </a:p>
          <a:p>
            <a:r>
              <a:rPr lang="en-US" dirty="0" smtClean="0"/>
              <a:t>Asian population at 18 % is more than the Valley at 11 %</a:t>
            </a:r>
          </a:p>
          <a:p>
            <a:r>
              <a:rPr lang="en-US" dirty="0" smtClean="0"/>
              <a:t>African Americans at 6% compared to the Valley at 4%</a:t>
            </a:r>
          </a:p>
          <a:p>
            <a:r>
              <a:rPr lang="en-US" dirty="0" smtClean="0"/>
              <a:t>Incomes tend toward the upper-middle $75,000 range</a:t>
            </a:r>
          </a:p>
          <a:p>
            <a:r>
              <a:rPr lang="en-US" dirty="0" smtClean="0"/>
              <a:t>Many are entrepreneurs, professionals and managers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Community</a:t>
            </a:r>
            <a:endParaRPr lang="en-US" dirty="0"/>
          </a:p>
        </p:txBody>
      </p:sp>
      <p:pic>
        <p:nvPicPr>
          <p:cNvPr id="8" name="Picture 7" descr="CPs-Combined-Northridge-Area-w-Lege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UniversityVillageN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2923</TotalTime>
  <Words>597</Words>
  <Application>Microsoft Office PowerPoint</Application>
  <PresentationFormat>On-screen Show (4:3)</PresentationFormat>
  <Paragraphs>183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Vision Defined</vt:lpstr>
      <vt:lpstr>Vision Goals</vt:lpstr>
      <vt:lpstr>Regional Perspective</vt:lpstr>
      <vt:lpstr>Northridge Vision Campaign</vt:lpstr>
      <vt:lpstr>Defining the Northridge Community</vt:lpstr>
      <vt:lpstr>Defining the Northridge Community</vt:lpstr>
      <vt:lpstr>Defining the Community</vt:lpstr>
      <vt:lpstr>Slide 9</vt:lpstr>
      <vt:lpstr>University Village</vt:lpstr>
      <vt:lpstr>Historic Old Town</vt:lpstr>
      <vt:lpstr>Healthy Living Campus</vt:lpstr>
      <vt:lpstr>Uptown Northridge</vt:lpstr>
      <vt:lpstr>Implementation</vt:lpstr>
      <vt:lpstr>Outreach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bobscott</dc:creator>
  <cp:lastModifiedBy>bobscott</cp:lastModifiedBy>
  <cp:revision>104</cp:revision>
  <dcterms:created xsi:type="dcterms:W3CDTF">2013-02-23T22:06:37Z</dcterms:created>
  <dcterms:modified xsi:type="dcterms:W3CDTF">2013-11-09T14:28:07Z</dcterms:modified>
</cp:coreProperties>
</file>